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userId="S-1-5-21-1616320312-2655828719-4280963109-26529" providerId="AD"/>
      </p:ext>
    </p:extLst>
  </p:cmAuthor>
  <p:cmAuthor id="2" name="MAGDA TOMASINI" initials="MT" lastIdx="3" clrIdx="1">
    <p:extLst>
      <p:ext uri="{19B8F6BF-5375-455C-9EA6-DF929625EA0E}">
        <p15:presenceInfo xmlns:p15="http://schemas.microsoft.com/office/powerpoint/2012/main" userId="S-1-5-21-1616320312-2655828719-4280963109-84838" providerId="AD"/>
      </p:ext>
    </p:extLst>
  </p:cmAuthor>
  <p:cmAuthor id="3" name="David FOLTZ" initials="Ac" lastIdx="3" clrIdx="2">
    <p:extLst>
      <p:ext uri="{19B8F6BF-5375-455C-9EA6-DF929625EA0E}">
        <p15:presenceInfo xmlns:p15="http://schemas.microsoft.com/office/powerpoint/2012/main" userId="David FOLTZ" providerId="None"/>
      </p:ext>
    </p:extLst>
  </p:cmAuthor>
  <p:cmAuthor id="4" name="CHLOE BATALLAN" initials="CB" lastIdx="3" clrIdx="3">
    <p:extLst>
      <p:ext uri="{19B8F6BF-5375-455C-9EA6-DF929625EA0E}">
        <p15:presenceInfo xmlns:p15="http://schemas.microsoft.com/office/powerpoint/2012/main" userId="S-1-5-21-1616320312-2655828719-4280963109-828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B170"/>
    <a:srgbClr val="0EB09D"/>
    <a:srgbClr val="0CA491"/>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95" autoAdjust="0"/>
    <p:restoredTop sz="93453" autoAdjust="0"/>
  </p:normalViewPr>
  <p:slideViewPr>
    <p:cSldViewPr showGuides="1">
      <p:cViewPr varScale="1">
        <p:scale>
          <a:sx n="152" d="100"/>
          <a:sy n="152" d="100"/>
        </p:scale>
        <p:origin x="900" y="13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t>19/05/2025</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t>‹N°›</a:t>
            </a:fld>
            <a:endParaRPr lang="fr-FR" dirty="0"/>
          </a:p>
        </p:txBody>
      </p:sp>
    </p:spTree>
    <p:extLst>
      <p:ext uri="{BB962C8B-B14F-4D97-AF65-F5344CB8AC3E}">
        <p14:creationId xmlns:p14="http://schemas.microsoft.com/office/powerpoint/2010/main"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19/05/2025</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B718569-F624-954C-A5A6-FA760C8CB63B}"/>
              </a:ext>
            </a:extLst>
          </p:cNvPr>
          <p:cNvPicPr>
            <a:picLocks noChangeAspect="1"/>
          </p:cNvPicPr>
          <p:nvPr/>
        </p:nvPicPr>
        <p:blipFill>
          <a:blip r:embed="rId2"/>
          <a:stretch>
            <a:fillRect/>
          </a:stretch>
        </p:blipFill>
        <p:spPr>
          <a:xfrm>
            <a:off x="0" y="0"/>
            <a:ext cx="9144000" cy="5143500"/>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a:t>
            </a:r>
            <a:r>
              <a:rPr lang="fr-FR" sz="1800" b="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2025-2026</a:t>
            </a:r>
            <a:endPar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endParaRPr>
          </a:p>
        </p:txBody>
      </p:sp>
      <p:sp>
        <p:nvSpPr>
          <p:cNvPr id="16" name="ZoneTexte 15">
            <a:extLst>
              <a:ext uri="{FF2B5EF4-FFF2-40B4-BE49-F238E27FC236}">
                <a16:creationId xmlns:a16="http://schemas.microsoft.com/office/drawing/2014/main" id="{80CDB287-0D77-F119-48FB-B24FEDA03B73}"/>
              </a:ext>
            </a:extLst>
          </p:cNvPr>
          <p:cNvSpPr txBox="1"/>
          <p:nvPr/>
        </p:nvSpPr>
        <p:spPr>
          <a:xfrm>
            <a:off x="4355976" y="4128607"/>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err="1">
                <a:effectLst/>
                <a:latin typeface="Arial" panose="020B0604020202020204" pitchFamily="34" charset="0"/>
                <a:ea typeface="Calibri" panose="020F0502020204030204" pitchFamily="34" charset="0"/>
                <a:cs typeface="Times New Roman" panose="02020603050405020304" pitchFamily="18" charset="0"/>
              </a:rPr>
              <a:t>Dgesco</a:t>
            </a:r>
            <a:r>
              <a:rPr lang="fr-FR" sz="1100" b="1" dirty="0">
                <a:effectLst/>
                <a:latin typeface="Arial" panose="020B0604020202020204" pitchFamily="34" charset="0"/>
                <a:ea typeface="Calibri" panose="020F0502020204030204" pitchFamily="34" charset="0"/>
                <a:cs typeface="Times New Roman" panose="02020603050405020304" pitchFamily="18" charset="0"/>
              </a:rPr>
              <a:t>)</a:t>
            </a: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a:t>
            </a:r>
            <a:r>
              <a:rPr lang="fr-FR" sz="1100" dirty="0" smtClean="0">
                <a:effectLst/>
                <a:latin typeface="Arial" panose="020B0604020202020204" pitchFamily="34" charset="0"/>
                <a:ea typeface="Calibri" panose="020F0502020204030204" pitchFamily="34" charset="0"/>
                <a:cs typeface="Times New Roman" panose="02020603050405020304" pitchFamily="18" charset="0"/>
              </a:rPr>
              <a:t>2025</a:t>
            </a:r>
            <a:endParaRPr lang="fr-FR" sz="11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poursuite d’études</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recommandations.</a:t>
            </a:r>
          </a:p>
          <a:p>
            <a:endParaRPr lang="fr-FR" sz="1000" b="0" i="1" dirty="0"/>
          </a:p>
          <a:p>
            <a:r>
              <a:rPr lang="fr-FR" sz="1000" b="0" i="1" dirty="0"/>
              <a:t>L’inscription 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professeurs et l’équipe éducative </a:t>
            </a:r>
            <a:r>
              <a:rPr lang="fr-FR" sz="1600" b="0" dirty="0"/>
              <a:t>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tuteurs en entreprise </a:t>
            </a:r>
            <a:r>
              <a:rPr lang="fr-FR" sz="1600" b="0" dirty="0"/>
              <a:t>pendant vos 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Les équipes de France Travail et de la mission locale</a:t>
            </a:r>
          </a:p>
          <a:p>
            <a:r>
              <a:rPr lang="fr-FR" sz="1600" b="0" dirty="0"/>
              <a:t>Lors de votre dernière année, ils animent des </a:t>
            </a:r>
            <a:r>
              <a:rPr lang="fr-FR" sz="1600" b="0" dirty="0" smtClean="0"/>
              <a:t>ateliers</a:t>
            </a:r>
            <a:br>
              <a:rPr lang="fr-FR" sz="1600" b="0" dirty="0" smtClean="0"/>
            </a:br>
            <a:r>
              <a:rPr lang="fr-FR" sz="1600" b="0" dirty="0" smtClean="0"/>
              <a:t>Avenir Pro </a:t>
            </a:r>
            <a:r>
              <a:rPr lang="fr-FR" sz="1600" b="0" dirty="0"/>
              <a:t>pour vous guider dans vos recherches d’opportunités d’emploi, la valorisation de vos compétences</a:t>
            </a:r>
            <a:br>
              <a:rPr lang="fr-FR" sz="1600" b="0" dirty="0"/>
            </a:br>
            <a:r>
              <a:rPr lang="fr-FR" sz="1600" b="0" dirty="0"/>
              <a:t>et votre compréhension des attentes des employeurs.</a:t>
            </a:r>
          </a:p>
        </p:txBody>
      </p:sp>
      <p:pic>
        <p:nvPicPr>
          <p:cNvPr id="10" name="Image 9">
            <a:extLst>
              <a:ext uri="{FF2B5EF4-FFF2-40B4-BE49-F238E27FC236}">
                <a16:creationId xmlns:a16="http://schemas.microsoft.com/office/drawing/2014/main"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pro</a:t>
            </a:r>
          </a:p>
          <a:p>
            <a:r>
              <a:rPr lang="fr-FR" sz="1800" b="0" dirty="0"/>
              <a:t>- un certificat de spécialisation d’un an</a:t>
            </a:r>
          </a:p>
          <a:p>
            <a:r>
              <a:rPr lang="fr-FR" sz="1800" b="0" dirty="0"/>
              <a:t>- un autre CAP en un an</a:t>
            </a:r>
          </a:p>
          <a:p>
            <a:r>
              <a:rPr lang="fr-FR" sz="1800" b="0" dirty="0"/>
              <a:t>- etc.</a:t>
            </a:r>
          </a:p>
        </p:txBody>
      </p:sp>
      <p:pic>
        <p:nvPicPr>
          <p:cNvPr id="2" name="Image 1">
            <a:extLst>
              <a:ext uri="{FF2B5EF4-FFF2-40B4-BE49-F238E27FC236}">
                <a16:creationId xmlns:a16="http://schemas.microsoft.com/office/drawing/2014/main"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pro,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r>
              <a:rPr lang="fr-FR" sz="1800" b="0" dirty="0">
                <a:effectLst/>
                <a:latin typeface="Arial" panose="020B0604020202020204" pitchFamily="34" charset="0"/>
                <a:ea typeface="Calibri" panose="020F0502020204030204" pitchFamily="34" charset="0"/>
                <a:cs typeface="Times New Roman" panose="02020603050405020304" pitchFamily="18" charset="0"/>
              </a:rPr>
              <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id="{CB0D84E4-4268-BD48-CDB7-2BF2BBBCC6F7}"/>
              </a:ext>
            </a:extLst>
          </p:cNvPr>
          <p:cNvGrpSpPr/>
          <p:nvPr/>
        </p:nvGrpSpPr>
        <p:grpSpPr>
          <a:xfrm>
            <a:off x="2483767" y="1275606"/>
            <a:ext cx="5990035" cy="3186850"/>
            <a:chOff x="2555775" y="1406890"/>
            <a:chExt cx="5990035" cy="3186850"/>
          </a:xfrm>
        </p:grpSpPr>
        <p:cxnSp>
          <p:nvCxnSpPr>
            <p:cNvPr id="51" name="Connecteur droit 50">
              <a:extLst>
                <a:ext uri="{FF2B5EF4-FFF2-40B4-BE49-F238E27FC236}">
                  <a16:creationId xmlns:a16="http://schemas.microsoft.com/office/drawing/2014/main"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855186" y="1496911"/>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sp>
          <p:nvSpPr>
            <p:cNvPr id="73" name="Virage 72">
              <a:extLst>
                <a:ext uri="{FF2B5EF4-FFF2-40B4-BE49-F238E27FC236}">
                  <a16:creationId xmlns:a16="http://schemas.microsoft.com/office/drawing/2014/main"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5775" y="944086"/>
            <a:ext cx="7992888"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est 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votre formation ou une partie de votre formation</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id="{64FA4CAE-646A-454B-87DB-486AC2415B74}"/>
              </a:ext>
            </a:extLst>
          </p:cNvPr>
          <p:cNvGrpSpPr/>
          <p:nvPr/>
        </p:nvGrpSpPr>
        <p:grpSpPr>
          <a:xfrm>
            <a:off x="2771800" y="1275606"/>
            <a:ext cx="5702002" cy="3176633"/>
            <a:chOff x="2771800" y="1275606"/>
            <a:chExt cx="5702002" cy="3176633"/>
          </a:xfrm>
        </p:grpSpPr>
        <p:cxnSp>
          <p:nvCxnSpPr>
            <p:cNvPr id="51" name="Connecteur droit 50">
              <a:extLst>
                <a:ext uri="{FF2B5EF4-FFF2-40B4-BE49-F238E27FC236}">
                  <a16:creationId xmlns:a16="http://schemas.microsoft.com/office/drawing/2014/main"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785172" y="3542834"/>
              <a:ext cx="2185681" cy="909405"/>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métiers</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a:t>
            </a:r>
            <a:r>
              <a:rPr lang="fr-FR" sz="1800" b="0" dirty="0" smtClean="0"/>
              <a:t>Langue(s) vivante(s)</a:t>
            </a:r>
            <a:r>
              <a:rPr lang="fr-FR" sz="1800" b="0" dirty="0"/>
              <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avec vos professeurs de français et de mathématiques et vos professeurs d’enseignements professionnels.</a:t>
            </a:r>
          </a:p>
        </p:txBody>
      </p:sp>
      <p:pic>
        <p:nvPicPr>
          <p:cNvPr id="4" name="Image 3">
            <a:extLst>
              <a:ext uri="{FF2B5EF4-FFF2-40B4-BE49-F238E27FC236}">
                <a16:creationId xmlns:a16="http://schemas.microsoft.com/office/drawing/2014/main"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a:t>
            </a:r>
            <a:r>
              <a:rPr lang="fr-FR" sz="1800" b="0" dirty="0" smtClean="0"/>
              <a:t>ou famille de métiers que </a:t>
            </a:r>
            <a:r>
              <a:rPr lang="fr-FR" sz="1800" b="0" dirty="0"/>
              <a:t>vous avez choisie.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la</a:t>
            </a:r>
            <a:br>
              <a:rPr lang="fr-FR" sz="1800" b="0" dirty="0"/>
            </a:br>
            <a:r>
              <a:rPr lang="fr-FR" sz="1800" b="0" dirty="0"/>
              <a:t>1</a:t>
            </a:r>
            <a:r>
              <a:rPr lang="fr-FR" sz="1800" b="0" baseline="30000" dirty="0"/>
              <a:t>re</a:t>
            </a:r>
            <a:r>
              <a:rPr lang="fr-FR" sz="1800" b="0" dirty="0"/>
              <a:t> année au lycée professionnel. Ils permettent d’acquérir des compétences et savoirs en entreprise et sont des occasions privilégiées de préciser votre projet professionnel.</a:t>
            </a:r>
          </a:p>
          <a:p>
            <a:endParaRPr lang="fr-FR" sz="1800" b="0" dirty="0"/>
          </a:p>
          <a:p>
            <a:r>
              <a:rPr lang="fr-FR" sz="1800" b="0" dirty="0">
                <a:solidFill>
                  <a:srgbClr val="49B170"/>
                </a:solidFill>
              </a:rPr>
              <a:t>•</a:t>
            </a:r>
            <a:r>
              <a:rPr lang="fr-FR" sz="1800" b="0" dirty="0"/>
              <a:t> </a:t>
            </a:r>
            <a:r>
              <a:rPr lang="fr-FR" sz="1800" dirty="0"/>
              <a:t>12 à 14 semaines en CAP</a:t>
            </a:r>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p>
          <a:p>
            <a:endParaRPr lang="fr-FR" sz="1800" b="0" dirty="0"/>
          </a:p>
          <a:p>
            <a:r>
              <a:rPr lang="fr-FR" sz="1800" b="0" dirty="0">
                <a:solidFill>
                  <a:srgbClr val="49B170"/>
                </a:solidFill>
              </a:rPr>
              <a:t>•</a:t>
            </a:r>
            <a:r>
              <a:rPr lang="fr-FR" sz="1800" b="0" dirty="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pro</a:t>
            </a:r>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chef-d’œuvre </a:t>
            </a:r>
            <a:r>
              <a:rPr lang="fr-FR" sz="1800" b="0" dirty="0"/>
              <a:t>font également partie de votre emploi du 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pro</a:t>
            </a:r>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optionnelles</a:t>
            </a:r>
            <a:r>
              <a:rPr lang="fr-FR" sz="1800" b="0" dirty="0"/>
              <a:t> 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purl.org/dc/terms/"/>
    <ds:schemaRef ds:uri="http://schemas.microsoft.com/office/infopath/2007/PartnerControls"/>
    <ds:schemaRef ds:uri="2c7ddd52-0a06-43b1-a35c-dcb15ea2e3f4"/>
    <ds:schemaRef ds:uri="http://www.w3.org/XML/1998/namespac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19572</TotalTime>
  <Words>553</Words>
  <Application>Microsoft Office PowerPoint</Application>
  <PresentationFormat>Affichage à l'écran (16:9)</PresentationFormat>
  <Paragraphs>130</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Times New Roman</vt:lpstr>
      <vt:lpstr>MINISTÈRIEL</vt:lpstr>
      <vt:lpstr>Présentation PowerPoint</vt:lpstr>
      <vt:lpstr>On entre au lycée pro après la 3e : • soit en 1re année de CAP • soit en seconde professionnelle</vt:lpstr>
      <vt:lpstr>La classe de seconde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ou famille de métiers que vous avez choisie.</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cp:lastModifiedBy>
  <cp:revision>907</cp:revision>
  <cp:lastPrinted>2024-02-05T08:58:46Z</cp:lastPrinted>
  <dcterms:created xsi:type="dcterms:W3CDTF">2020-03-05T15:21:24Z</dcterms:created>
  <dcterms:modified xsi:type="dcterms:W3CDTF">2025-05-19T16:08:16Z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